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6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B02370-DD7F-4584-A77C-99A6125ADC7B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1999D3-D372-4644-BC69-30962230E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885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87D6E39-6ED7-4CF6-9382-E767E3871C58}" type="slidenum">
              <a:rPr lang="en-US" altLang="en-US">
                <a:solidFill>
                  <a:prstClr val="black"/>
                </a:solidFill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>
              <a:solidFill>
                <a:prstClr val="black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3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3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CE5CDDC-6261-4DF1-863F-AD5E4ACA15FB}" type="slidenum">
              <a:rPr lang="en-US" altLang="en-US">
                <a:solidFill>
                  <a:prstClr val="black"/>
                </a:solidFill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en-US" altLang="en-US">
              <a:solidFill>
                <a:prstClr val="black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4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4644818-2E9E-4D60-A132-02270124F1B2}" type="slidenum">
              <a:rPr lang="en-US" altLang="en-US">
                <a:solidFill>
                  <a:prstClr val="black"/>
                </a:solidFill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en-US" altLang="en-US">
              <a:solidFill>
                <a:prstClr val="black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5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5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170B97D-3CBC-481C-B632-AEBA076AA1FE}" type="slidenum">
              <a:rPr lang="en-US" altLang="en-US">
                <a:solidFill>
                  <a:prstClr val="black"/>
                </a:solidFill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en-US" altLang="en-US">
              <a:solidFill>
                <a:prstClr val="black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6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6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419683E-8F5B-4389-BC24-43343E78695D}" type="slidenum">
              <a:rPr lang="en-US" altLang="en-US">
                <a:solidFill>
                  <a:prstClr val="black"/>
                </a:solidFill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US" altLang="en-US">
              <a:solidFill>
                <a:prstClr val="black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7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7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21BAD74-EDE7-46CA-91CD-E1802D6A7EC4}" type="slidenum">
              <a:rPr lang="en-US" altLang="en-US">
                <a:solidFill>
                  <a:prstClr val="black"/>
                </a:solidFill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n-US" altLang="en-US">
              <a:solidFill>
                <a:prstClr val="black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8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8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C4566A0-25EC-4846-A677-257A86A0810F}" type="slidenum">
              <a:rPr lang="en-US" altLang="en-US">
                <a:solidFill>
                  <a:prstClr val="black"/>
                </a:solidFill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en-US" altLang="en-US">
              <a:solidFill>
                <a:prstClr val="black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9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9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8041F19-9006-438F-8DF1-AD6A898FC2DC}" type="slidenum">
              <a:rPr lang="en-US" altLang="en-US">
                <a:solidFill>
                  <a:prstClr val="black"/>
                </a:solidFill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en-US" altLang="en-US">
              <a:solidFill>
                <a:prstClr val="black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0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80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9F61BD4-811A-412D-87BA-42FEB607E4C9}" type="slidenum">
              <a:rPr lang="en-US" altLang="en-US">
                <a:solidFill>
                  <a:prstClr val="black"/>
                </a:solidFill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n-US" altLang="en-US">
              <a:solidFill>
                <a:prstClr val="black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1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81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25FEE0D-777D-4EBF-8123-5FB000E8F514}" type="slidenum">
              <a:rPr lang="en-US" altLang="en-US">
                <a:solidFill>
                  <a:prstClr val="black"/>
                </a:solidFill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en-US" altLang="en-US">
              <a:solidFill>
                <a:prstClr val="black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2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82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CC79284-1036-4D71-A653-E174C412B5D0}" type="slidenum">
              <a:rPr lang="en-US" altLang="en-US">
                <a:solidFill>
                  <a:prstClr val="black"/>
                </a:solidFill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en-US" altLang="en-US">
              <a:solidFill>
                <a:prstClr val="black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4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64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95A1B69-51EC-4EE8-8E75-D96378BD4606}" type="slidenum">
              <a:rPr lang="en-US" altLang="en-US">
                <a:solidFill>
                  <a:prstClr val="black"/>
                </a:solidFill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US" altLang="en-US">
              <a:solidFill>
                <a:prstClr val="black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83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6ADF29F-064F-4D0C-8E8B-A73EF00BC4C7}" type="slidenum">
              <a:rPr lang="en-US" altLang="en-US">
                <a:solidFill>
                  <a:prstClr val="black"/>
                </a:solidFill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en-US" altLang="en-US">
              <a:solidFill>
                <a:prstClr val="black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84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4FE1AAB-FAEE-490B-8871-20F400939107}" type="slidenum">
              <a:rPr lang="en-US" altLang="en-US">
                <a:solidFill>
                  <a:prstClr val="black"/>
                </a:solidFill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en-US" altLang="en-US">
              <a:solidFill>
                <a:prstClr val="black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654A995-7846-421F-BC10-AA64E89C1E33}" type="slidenum">
              <a:rPr lang="en-US" altLang="en-US">
                <a:solidFill>
                  <a:prstClr val="black"/>
                </a:solidFill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23</a:t>
            </a:fld>
            <a:endParaRPr lang="en-US" altLang="en-US">
              <a:solidFill>
                <a:prstClr val="black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6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86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7E66A72-04B9-4CDA-AC16-32269F42E8BC}" type="slidenum">
              <a:rPr lang="en-US" altLang="en-US">
                <a:solidFill>
                  <a:prstClr val="black"/>
                </a:solidFill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en-US" altLang="en-US">
              <a:solidFill>
                <a:prstClr val="black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7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87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431E4AD-E0B7-40BB-A47D-C04FB8F40055}" type="slidenum">
              <a:rPr lang="en-US" altLang="en-US">
                <a:solidFill>
                  <a:prstClr val="black"/>
                </a:solidFill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en-US" altLang="en-US">
              <a:solidFill>
                <a:prstClr val="black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8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88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BED279A-62C9-49B4-AD78-5C10DC2BF1D6}" type="slidenum">
              <a:rPr lang="en-US" altLang="en-US">
                <a:solidFill>
                  <a:prstClr val="black"/>
                </a:solidFill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27</a:t>
            </a:fld>
            <a:endParaRPr lang="en-US" altLang="en-US">
              <a:solidFill>
                <a:prstClr val="black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9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89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2A28113-C253-4C86-9DA4-EF6285711D86}" type="slidenum">
              <a:rPr lang="en-US" altLang="en-US">
                <a:solidFill>
                  <a:prstClr val="black"/>
                </a:solidFill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28</a:t>
            </a:fld>
            <a:endParaRPr lang="en-US" altLang="en-US">
              <a:solidFill>
                <a:prstClr val="black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0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90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A68C345-53BB-4848-A703-4443EF64480E}" type="slidenum">
              <a:rPr lang="en-US" altLang="en-US">
                <a:solidFill>
                  <a:prstClr val="black"/>
                </a:solidFill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29</a:t>
            </a:fld>
            <a:endParaRPr lang="en-US" altLang="en-US">
              <a:solidFill>
                <a:prstClr val="black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1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91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2020ACA-B430-4597-80BD-8BBEB2783283}" type="slidenum">
              <a:rPr lang="en-US" altLang="en-US">
                <a:solidFill>
                  <a:prstClr val="black"/>
                </a:solidFill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30</a:t>
            </a:fld>
            <a:endParaRPr lang="en-US" altLang="en-US">
              <a:solidFill>
                <a:prstClr val="black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2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92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9433046-DB0F-4B33-8C4D-1CD58308AA92}" type="slidenum">
              <a:rPr lang="en-US" altLang="en-US">
                <a:solidFill>
                  <a:prstClr val="black"/>
                </a:solidFill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31</a:t>
            </a:fld>
            <a:endParaRPr lang="en-US" altLang="en-US">
              <a:solidFill>
                <a:prstClr val="black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65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6D0158F-7A27-4D2E-BD7C-7F88E461B07D}" type="slidenum">
              <a:rPr lang="en-US" altLang="en-US">
                <a:solidFill>
                  <a:prstClr val="black"/>
                </a:solidFill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US" altLang="en-US">
              <a:solidFill>
                <a:prstClr val="black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3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93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4842E91-4574-408D-A6C8-1B9EF956A7A5}" type="slidenum">
              <a:rPr lang="en-US" altLang="en-US">
                <a:solidFill>
                  <a:prstClr val="black"/>
                </a:solidFill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32</a:t>
            </a:fld>
            <a:endParaRPr lang="en-US" altLang="en-US">
              <a:solidFill>
                <a:prstClr val="black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94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A81F69D-073C-49A0-BADD-450A22E321A3}" type="slidenum">
              <a:rPr lang="en-US" altLang="en-US">
                <a:solidFill>
                  <a:prstClr val="black"/>
                </a:solidFill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33</a:t>
            </a:fld>
            <a:endParaRPr lang="en-US" altLang="en-US">
              <a:solidFill>
                <a:prstClr val="black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5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95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41093C6-6B61-4FA3-8828-552F46B749F5}" type="slidenum">
              <a:rPr lang="en-US" altLang="en-US">
                <a:solidFill>
                  <a:prstClr val="black"/>
                </a:solidFill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34</a:t>
            </a:fld>
            <a:endParaRPr lang="en-US" altLang="en-US">
              <a:solidFill>
                <a:prstClr val="black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6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96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8E3EAAB-19AB-4887-BF1C-945C1F096BEE}" type="slidenum">
              <a:rPr lang="en-US" altLang="en-US">
                <a:solidFill>
                  <a:prstClr val="black"/>
                </a:solidFill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35</a:t>
            </a:fld>
            <a:endParaRPr lang="en-US" altLang="en-US">
              <a:solidFill>
                <a:prstClr val="black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7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97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263C93F-007F-415F-8A7E-F353F3C98835}" type="slidenum">
              <a:rPr lang="en-US" altLang="en-US">
                <a:solidFill>
                  <a:prstClr val="black"/>
                </a:solidFill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36</a:t>
            </a:fld>
            <a:endParaRPr lang="en-US" altLang="en-US">
              <a:solidFill>
                <a:prstClr val="black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9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99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E94108D-6C5E-42A9-976A-6DA73C0D87C1}" type="slidenum">
              <a:rPr lang="en-US" altLang="en-US">
                <a:solidFill>
                  <a:prstClr val="black"/>
                </a:solidFill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37</a:t>
            </a:fld>
            <a:endParaRPr lang="en-US" altLang="en-US">
              <a:solidFill>
                <a:prstClr val="black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6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66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3F431CA-DC47-4A65-8ACB-0576C98280DE}" type="slidenum">
              <a:rPr lang="en-US" altLang="en-US">
                <a:solidFill>
                  <a:prstClr val="black"/>
                </a:solidFill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en-US">
              <a:solidFill>
                <a:prstClr val="black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7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67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76FB650-BB30-412D-9474-C30727B71452}" type="slidenum">
              <a:rPr lang="en-US" altLang="en-US">
                <a:solidFill>
                  <a:prstClr val="black"/>
                </a:solidFill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en-US">
              <a:solidFill>
                <a:prstClr val="black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68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8762327-9FD8-4F9F-AE37-3990CBD0E867}" type="slidenum">
              <a:rPr lang="en-US" altLang="en-US">
                <a:solidFill>
                  <a:prstClr val="black"/>
                </a:solidFill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n-US" altLang="en-US">
              <a:solidFill>
                <a:prstClr val="black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69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9730C4C-EDA5-4CCB-94AD-C92DD8475AC7}" type="slidenum">
              <a:rPr lang="en-US" altLang="en-US">
                <a:solidFill>
                  <a:prstClr val="black"/>
                </a:solidFill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US" altLang="en-US">
              <a:solidFill>
                <a:prstClr val="black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1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1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369F5ED-FD92-4FDB-A3E6-D863F22341F6}" type="slidenum">
              <a:rPr lang="en-US" altLang="en-US">
                <a:solidFill>
                  <a:prstClr val="black"/>
                </a:solidFill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n-US" altLang="en-US">
              <a:solidFill>
                <a:prstClr val="black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2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9DF6BFC-6B98-4187-9F5A-F54803F46413}" type="slidenum">
              <a:rPr lang="en-US" altLang="en-US">
                <a:solidFill>
                  <a:prstClr val="black"/>
                </a:solidFill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n-US" altLang="en-US">
              <a:solidFill>
                <a:prstClr val="black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7D657-DADD-479F-885D-776E865171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754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87CDA-39B0-46D1-B5E2-6A8E9EBEBC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288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24D84-7918-418B-B989-9CEE33A2F9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321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06E37-44A3-437B-AABB-3FA8531CE9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733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075B7-26EB-4131-BD5B-3EEFDD447C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831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551BE-2E3C-424F-8EA7-52E61A1684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1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81EBB-800B-4ABA-8C6D-4F3A23085D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536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671BF-D87C-4351-98B4-BFD4261AA2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178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69B28-14C5-4E9B-8155-F858640118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03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DEE75-9578-4CAE-8CA9-4208FD52E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832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96A0D-4264-4B72-8306-6B38BCB4DE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534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743C0B-7331-43DF-90CD-10CCA7E2F66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698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omic Sans MS" pitchFamily="66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omic Sans MS" pitchFamily="66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omic Sans MS" pitchFamily="66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omic Sans MS" pitchFamily="66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4400" b="1" smtClean="0">
                <a:solidFill>
                  <a:schemeClr val="bg1"/>
                </a:solidFill>
              </a:rPr>
              <a:t>Tropical Rain Forest</a:t>
            </a: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457200" y="1752600"/>
            <a:ext cx="7543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3600">
              <a:solidFill>
                <a:srgbClr val="FFFFFF"/>
              </a:solidFill>
            </a:endParaRP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457200" y="914400"/>
            <a:ext cx="8458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CC99"/>
                </a:solidFill>
              </a:rPr>
              <a:t>Found near the equator</a:t>
            </a:r>
          </a:p>
        </p:txBody>
      </p:sp>
      <p:pic>
        <p:nvPicPr>
          <p:cNvPr id="62469" name="Picture 7" descr="rainfor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09800"/>
            <a:ext cx="6248400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298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0"/>
            <a:ext cx="8153400" cy="1295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3600" b="1" smtClean="0">
                <a:solidFill>
                  <a:schemeClr val="bg1"/>
                </a:solidFill>
              </a:rPr>
              <a:t>Plants of the Tropical Rain Forest</a:t>
            </a:r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457200" y="1752600"/>
            <a:ext cx="7543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3600">
              <a:solidFill>
                <a:srgbClr val="FFFFFF"/>
              </a:solidFill>
            </a:endParaRP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304800" y="1219200"/>
            <a:ext cx="472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600">
                <a:solidFill>
                  <a:srgbClr val="00CC99"/>
                </a:solidFill>
              </a:rPr>
              <a:t>Flowering plants</a:t>
            </a:r>
          </a:p>
        </p:txBody>
      </p:sp>
      <p:pic>
        <p:nvPicPr>
          <p:cNvPr id="71685" name="Picture 9" descr="0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81200"/>
            <a:ext cx="3733800" cy="461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6" name="Picture 11" descr="bromeli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57400"/>
            <a:ext cx="4343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815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229600" cy="685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3600" b="1" smtClean="0">
                <a:solidFill>
                  <a:schemeClr val="accent1"/>
                </a:solidFill>
              </a:rPr>
              <a:t>Animals of the Tropical Rain Forest</a:t>
            </a:r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457200" y="1752600"/>
            <a:ext cx="7543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3600">
              <a:solidFill>
                <a:srgbClr val="FFFFFF"/>
              </a:solidFill>
            </a:endParaRPr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685800" y="1066800"/>
            <a:ext cx="7467600" cy="531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600">
                <a:solidFill>
                  <a:srgbClr val="FFFFFF"/>
                </a:solidFill>
              </a:rPr>
              <a:t>The rain forest is home to a huge number of animals.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600">
                <a:solidFill>
                  <a:srgbClr val="00CC99"/>
                </a:solidFill>
              </a:rPr>
              <a:t>Examples: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600">
                <a:solidFill>
                  <a:srgbClr val="00CC99"/>
                </a:solidFill>
              </a:rPr>
              <a:t>Monkeys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600">
                <a:solidFill>
                  <a:srgbClr val="00CC99"/>
                </a:solidFill>
              </a:rPr>
              <a:t>Exotic birds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600">
                <a:solidFill>
                  <a:srgbClr val="00CC99"/>
                </a:solidFill>
              </a:rPr>
              <a:t>Snakes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600">
                <a:solidFill>
                  <a:srgbClr val="00CC99"/>
                </a:solidFill>
              </a:rPr>
              <a:t>Sloths</a:t>
            </a:r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4648200" y="3200400"/>
            <a:ext cx="4114800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600">
                <a:solidFill>
                  <a:srgbClr val="00CC99"/>
                </a:solidFill>
              </a:rPr>
              <a:t>Bats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600">
                <a:solidFill>
                  <a:srgbClr val="00CC99"/>
                </a:solidFill>
              </a:rPr>
              <a:t>Insects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600">
                <a:solidFill>
                  <a:srgbClr val="00CC99"/>
                </a:solidFill>
              </a:rPr>
              <a:t>Large cats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600">
                <a:solidFill>
                  <a:srgbClr val="00CC99"/>
                </a:solidFill>
              </a:rPr>
              <a:t>Exotic mammals</a:t>
            </a:r>
          </a:p>
        </p:txBody>
      </p:sp>
    </p:spTree>
    <p:extLst>
      <p:ext uri="{BB962C8B-B14F-4D97-AF65-F5344CB8AC3E}">
        <p14:creationId xmlns:p14="http://schemas.microsoft.com/office/powerpoint/2010/main" val="168445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228600"/>
            <a:ext cx="8382000" cy="762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3600" b="1" smtClean="0">
                <a:solidFill>
                  <a:schemeClr val="bg1"/>
                </a:solidFill>
              </a:rPr>
              <a:t>Animals of the Tropical Rain Forest</a:t>
            </a: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457200" y="1752600"/>
            <a:ext cx="7543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3600">
              <a:solidFill>
                <a:srgbClr val="FFFFFF"/>
              </a:solidFill>
            </a:endParaRP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533400" y="1143000"/>
            <a:ext cx="7467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600">
                <a:solidFill>
                  <a:srgbClr val="00CC99"/>
                </a:solidFill>
              </a:rPr>
              <a:t>Monkeys</a:t>
            </a:r>
          </a:p>
        </p:txBody>
      </p:sp>
      <p:sp>
        <p:nvSpPr>
          <p:cNvPr id="73733" name="Rectangle 6"/>
          <p:cNvSpPr>
            <a:spLocks noChangeArrowheads="1"/>
          </p:cNvSpPr>
          <p:nvPr/>
        </p:nvSpPr>
        <p:spPr bwMode="auto">
          <a:xfrm>
            <a:off x="331788" y="15319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pic>
        <p:nvPicPr>
          <p:cNvPr id="73734" name="Picture 8" descr="monk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4495800" cy="461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5" name="Picture 10" descr="29_A_monkey_in_the_rainforest_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981200"/>
            <a:ext cx="3668713" cy="46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674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228600"/>
            <a:ext cx="8382000" cy="762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3600" b="1" smtClean="0">
                <a:solidFill>
                  <a:schemeClr val="bg1"/>
                </a:solidFill>
              </a:rPr>
              <a:t>Animals of the Tropical Rain Forest</a:t>
            </a: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457200" y="1752600"/>
            <a:ext cx="7543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3600">
              <a:solidFill>
                <a:srgbClr val="FFFFFF"/>
              </a:solidFill>
            </a:endParaRP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533400" y="1143000"/>
            <a:ext cx="74676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600">
                <a:solidFill>
                  <a:srgbClr val="00CC99"/>
                </a:solidFill>
              </a:rPr>
              <a:t>Exotic birds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600">
                <a:solidFill>
                  <a:srgbClr val="00CC99"/>
                </a:solidFill>
              </a:rPr>
              <a:t>Toucan				Parrots</a:t>
            </a:r>
          </a:p>
        </p:txBody>
      </p:sp>
      <p:pic>
        <p:nvPicPr>
          <p:cNvPr id="74757" name="Picture 6" descr="bi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3429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8" name="Picture 8" descr="parro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514600"/>
            <a:ext cx="3429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220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228600"/>
            <a:ext cx="8382000" cy="762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3600" b="1" smtClean="0">
                <a:solidFill>
                  <a:schemeClr val="bg1"/>
                </a:solidFill>
              </a:rPr>
              <a:t>Animals of the Tropical Rain Forest</a:t>
            </a: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457200" y="1752600"/>
            <a:ext cx="7543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3600">
              <a:solidFill>
                <a:srgbClr val="FFFFFF"/>
              </a:solidFill>
            </a:endParaRP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533400" y="838200"/>
            <a:ext cx="74676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600">
                <a:solidFill>
                  <a:srgbClr val="00CC99"/>
                </a:solidFill>
              </a:rPr>
              <a:t>Exotic birds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600">
                <a:solidFill>
                  <a:srgbClr val="00CC99"/>
                </a:solidFill>
              </a:rPr>
              <a:t>Cockatoo		  Hummingbird</a:t>
            </a:r>
          </a:p>
        </p:txBody>
      </p:sp>
      <p:pic>
        <p:nvPicPr>
          <p:cNvPr id="75781" name="Picture 6" descr="cockto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32038"/>
            <a:ext cx="3657600" cy="429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2" name="Picture 8" descr="Rufous-tailedHumm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62200"/>
            <a:ext cx="3657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170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228600"/>
            <a:ext cx="8382000" cy="762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3600" b="1" smtClean="0">
                <a:solidFill>
                  <a:schemeClr val="bg1"/>
                </a:solidFill>
              </a:rPr>
              <a:t>Animals of the Tropical Rain Forest</a:t>
            </a:r>
          </a:p>
        </p:txBody>
      </p:sp>
      <p:sp>
        <p:nvSpPr>
          <p:cNvPr id="76803" name="Text Box 4"/>
          <p:cNvSpPr txBox="1">
            <a:spLocks noChangeArrowheads="1"/>
          </p:cNvSpPr>
          <p:nvPr/>
        </p:nvSpPr>
        <p:spPr bwMode="auto">
          <a:xfrm>
            <a:off x="304800" y="838200"/>
            <a:ext cx="83058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600">
                <a:solidFill>
                  <a:srgbClr val="00CC99"/>
                </a:solidFill>
              </a:rPr>
              <a:t>Snakes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600">
                <a:solidFill>
                  <a:srgbClr val="00CC99"/>
                </a:solidFill>
              </a:rPr>
              <a:t>Albino Ball Python	  Green Mamba</a:t>
            </a:r>
          </a:p>
        </p:txBody>
      </p:sp>
      <p:pic>
        <p:nvPicPr>
          <p:cNvPr id="76804" name="Picture 6" descr="mabp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62200"/>
            <a:ext cx="4191000" cy="423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5" name="Picture 8" descr="GreenMamba_12Mar2001FWZB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86000"/>
            <a:ext cx="38100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092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228600"/>
            <a:ext cx="8382000" cy="762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3600" b="1" smtClean="0">
                <a:solidFill>
                  <a:schemeClr val="bg1"/>
                </a:solidFill>
              </a:rPr>
              <a:t>Animals of the Tropical Rain Forest</a:t>
            </a:r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457200" y="1752600"/>
            <a:ext cx="7543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3600">
              <a:solidFill>
                <a:srgbClr val="FFFFFF"/>
              </a:solidFill>
            </a:endParaRP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533400" y="1143000"/>
            <a:ext cx="7467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600">
                <a:solidFill>
                  <a:srgbClr val="00CC99"/>
                </a:solidFill>
              </a:rPr>
              <a:t>Sloths</a:t>
            </a:r>
          </a:p>
        </p:txBody>
      </p:sp>
      <p:pic>
        <p:nvPicPr>
          <p:cNvPr id="77829" name="Picture 6" descr="slo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81200"/>
            <a:ext cx="6096000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603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228600"/>
            <a:ext cx="8382000" cy="762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3600" b="1" smtClean="0">
                <a:solidFill>
                  <a:schemeClr val="bg1"/>
                </a:solidFill>
              </a:rPr>
              <a:t>Animals of the Tropical Rain Forest</a:t>
            </a:r>
          </a:p>
        </p:txBody>
      </p:sp>
      <p:sp>
        <p:nvSpPr>
          <p:cNvPr id="78851" name="Text Box 4"/>
          <p:cNvSpPr txBox="1">
            <a:spLocks noChangeArrowheads="1"/>
          </p:cNvSpPr>
          <p:nvPr/>
        </p:nvSpPr>
        <p:spPr bwMode="auto">
          <a:xfrm>
            <a:off x="533400" y="1143000"/>
            <a:ext cx="7467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600">
                <a:solidFill>
                  <a:srgbClr val="00CC99"/>
                </a:solidFill>
              </a:rPr>
              <a:t>Bat (Fruit bat)</a:t>
            </a:r>
          </a:p>
        </p:txBody>
      </p:sp>
      <p:pic>
        <p:nvPicPr>
          <p:cNvPr id="78852" name="Picture 6" descr="ghostbat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05000"/>
            <a:ext cx="708660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408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228600"/>
            <a:ext cx="8382000" cy="762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3600" b="1" smtClean="0">
                <a:solidFill>
                  <a:schemeClr val="bg1"/>
                </a:solidFill>
              </a:rPr>
              <a:t>Animals of the Tropical Rain Forest</a:t>
            </a:r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457200" y="1752600"/>
            <a:ext cx="7543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3600">
              <a:solidFill>
                <a:srgbClr val="FFFFFF"/>
              </a:solidFill>
            </a:endParaRP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533400" y="1143000"/>
            <a:ext cx="74676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600">
                <a:solidFill>
                  <a:srgbClr val="00CC99"/>
                </a:solidFill>
              </a:rPr>
              <a:t>Insects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600">
                <a:solidFill>
                  <a:srgbClr val="00CC99"/>
                </a:solidFill>
              </a:rPr>
              <a:t>Butterfly			Beetle</a:t>
            </a:r>
          </a:p>
        </p:txBody>
      </p:sp>
      <p:pic>
        <p:nvPicPr>
          <p:cNvPr id="79877" name="Picture 6" descr="tas12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90800"/>
            <a:ext cx="4038600" cy="403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8" name="Picture 8" descr="beet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514600"/>
            <a:ext cx="3962400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253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228600"/>
            <a:ext cx="8382000" cy="762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3600" b="1" smtClean="0">
                <a:solidFill>
                  <a:schemeClr val="bg1"/>
                </a:solidFill>
              </a:rPr>
              <a:t>Animals of the Tropical Rain Forest</a:t>
            </a:r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457200" y="1752600"/>
            <a:ext cx="7543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3600">
              <a:solidFill>
                <a:srgbClr val="FFFFFF"/>
              </a:solidFill>
            </a:endParaRPr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533400" y="1143000"/>
            <a:ext cx="7467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600">
                <a:solidFill>
                  <a:srgbClr val="00CC99"/>
                </a:solidFill>
              </a:rPr>
              <a:t>Large Cats (Jaguar)</a:t>
            </a:r>
          </a:p>
        </p:txBody>
      </p:sp>
      <p:pic>
        <p:nvPicPr>
          <p:cNvPr id="80901" name="Picture 6" descr="Jagu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05000"/>
            <a:ext cx="6735763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853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3886200" cy="5791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600" smtClean="0">
                <a:solidFill>
                  <a:schemeClr val="bg1"/>
                </a:solidFill>
              </a:rPr>
              <a:t>  </a:t>
            </a:r>
            <a:r>
              <a:rPr lang="en-US" altLang="en-US" sz="3600" b="1" smtClean="0">
                <a:solidFill>
                  <a:schemeClr val="bg1"/>
                </a:solidFill>
              </a:rPr>
              <a:t>Tropical Rain Forest</a:t>
            </a:r>
          </a:p>
          <a:p>
            <a:pPr eaLnBrk="1" hangingPunct="1">
              <a:buFontTx/>
              <a:buNone/>
            </a:pPr>
            <a:endParaRPr lang="en-US" altLang="en-US" sz="3600" b="1" smtClean="0">
              <a:solidFill>
                <a:schemeClr val="bg1"/>
              </a:solidFill>
            </a:endParaRPr>
          </a:p>
          <a:p>
            <a:pPr eaLnBrk="1" hangingPunct="1"/>
            <a:r>
              <a:rPr lang="en-US" altLang="en-US" smtClean="0">
                <a:solidFill>
                  <a:schemeClr val="accent1"/>
                </a:solidFill>
              </a:rPr>
              <a:t>Wet and warm climate</a:t>
            </a:r>
          </a:p>
          <a:p>
            <a:pPr eaLnBrk="1" hangingPunct="1"/>
            <a:r>
              <a:rPr lang="en-US" altLang="en-US" smtClean="0">
                <a:solidFill>
                  <a:schemeClr val="accent1"/>
                </a:solidFill>
              </a:rPr>
              <a:t>Receives lots of rain</a:t>
            </a:r>
          </a:p>
          <a:p>
            <a:pPr eaLnBrk="1" hangingPunct="1"/>
            <a:r>
              <a:rPr lang="en-US" altLang="en-US" smtClean="0">
                <a:solidFill>
                  <a:schemeClr val="accent1"/>
                </a:solidFill>
              </a:rPr>
              <a:t>Wide variety of plants and animals</a:t>
            </a:r>
          </a:p>
        </p:txBody>
      </p:sp>
      <p:pic>
        <p:nvPicPr>
          <p:cNvPr id="63491" name="Picture 5" descr="Rainforest%20Cre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595563"/>
            <a:ext cx="3124200" cy="404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38150"/>
            <a:ext cx="4570413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180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228600"/>
            <a:ext cx="8382000" cy="762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3600" b="1" smtClean="0">
                <a:solidFill>
                  <a:schemeClr val="bg1"/>
                </a:solidFill>
              </a:rPr>
              <a:t>Animals of the Tropical Rain Forest</a:t>
            </a:r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457200" y="1752600"/>
            <a:ext cx="7543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3600">
              <a:solidFill>
                <a:srgbClr val="FFFFFF"/>
              </a:solidFill>
            </a:endParaRPr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533400" y="1143000"/>
            <a:ext cx="7467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dirty="0">
                <a:solidFill>
                  <a:srgbClr val="00CC99"/>
                </a:solidFill>
              </a:rPr>
              <a:t>Large Cats (Sumatran Tiger)</a:t>
            </a:r>
          </a:p>
        </p:txBody>
      </p:sp>
      <p:pic>
        <p:nvPicPr>
          <p:cNvPr id="81925" name="Picture 7" descr="s-bengaltig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05000"/>
            <a:ext cx="6629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386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228600"/>
            <a:ext cx="8382000" cy="762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3600" b="1" smtClean="0">
                <a:solidFill>
                  <a:schemeClr val="bg1"/>
                </a:solidFill>
              </a:rPr>
              <a:t>Animals of the Tropical Rain Forest</a:t>
            </a:r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457200" y="1752600"/>
            <a:ext cx="7543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3600">
              <a:solidFill>
                <a:srgbClr val="FFFFFF"/>
              </a:solidFill>
            </a:endParaRP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533400" y="1143000"/>
            <a:ext cx="7467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600">
                <a:solidFill>
                  <a:srgbClr val="00CC99"/>
                </a:solidFill>
              </a:rPr>
              <a:t>Large Cat (Ocelot)</a:t>
            </a:r>
          </a:p>
        </p:txBody>
      </p:sp>
      <p:pic>
        <p:nvPicPr>
          <p:cNvPr id="82949" name="Picture 7" descr="ocel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057400"/>
            <a:ext cx="6172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898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chemeClr val="bg1"/>
                </a:solidFill>
              </a:rPr>
              <a:t>Grassland/Savanna/Prairie</a:t>
            </a:r>
          </a:p>
        </p:txBody>
      </p:sp>
      <p:sp>
        <p:nvSpPr>
          <p:cNvPr id="83971" name="Content Placeholder 2"/>
          <p:cNvSpPr>
            <a:spLocks noGrp="1"/>
          </p:cNvSpPr>
          <p:nvPr>
            <p:ph idx="1"/>
          </p:nvPr>
        </p:nvSpPr>
        <p:spPr>
          <a:xfrm>
            <a:off x="615950" y="2362200"/>
            <a:ext cx="3581400" cy="4114800"/>
          </a:xfrm>
        </p:spPr>
        <p:txBody>
          <a:bodyPr/>
          <a:lstStyle/>
          <a:p>
            <a:r>
              <a:rPr lang="en-US" altLang="en-US" sz="3600" b="1" smtClean="0">
                <a:solidFill>
                  <a:srgbClr val="FFFF00"/>
                </a:solidFill>
              </a:rPr>
              <a:t>Tall, wild grasses</a:t>
            </a:r>
          </a:p>
          <a:p>
            <a:r>
              <a:rPr lang="en-US" altLang="en-US" sz="3600" b="1" smtClean="0">
                <a:solidFill>
                  <a:srgbClr val="FFFF00"/>
                </a:solidFill>
              </a:rPr>
              <a:t>Small shrubs</a:t>
            </a:r>
          </a:p>
          <a:p>
            <a:r>
              <a:rPr lang="en-US" altLang="en-US" sz="3600" b="1" smtClean="0">
                <a:solidFill>
                  <a:srgbClr val="FFFF00"/>
                </a:solidFill>
              </a:rPr>
              <a:t>The soil is rich and fertile</a:t>
            </a:r>
          </a:p>
        </p:txBody>
      </p:sp>
      <p:pic>
        <p:nvPicPr>
          <p:cNvPr id="839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76400"/>
            <a:ext cx="4216400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9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953000"/>
            <a:ext cx="5641975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05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304800"/>
            <a:ext cx="8229600" cy="762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3600" b="1" dirty="0" smtClean="0">
                <a:solidFill>
                  <a:schemeClr val="bg1"/>
                </a:solidFill>
              </a:rPr>
              <a:t>Animals of the </a:t>
            </a:r>
            <a:r>
              <a:rPr lang="en-US" altLang="en-US" sz="3600" b="1" dirty="0" smtClean="0">
                <a:solidFill>
                  <a:schemeClr val="bg1"/>
                </a:solidFill>
              </a:rPr>
              <a:t>Grassland</a:t>
            </a:r>
            <a:endParaRPr lang="en-US" altLang="en-US" sz="3600" b="1" dirty="0" smtClean="0">
              <a:solidFill>
                <a:schemeClr val="bg1"/>
              </a:solidFill>
            </a:endParaRPr>
          </a:p>
        </p:txBody>
      </p:sp>
      <p:sp>
        <p:nvSpPr>
          <p:cNvPr id="84995" name="Text Box 6"/>
          <p:cNvSpPr txBox="1">
            <a:spLocks noChangeArrowheads="1"/>
          </p:cNvSpPr>
          <p:nvPr/>
        </p:nvSpPr>
        <p:spPr bwMode="auto">
          <a:xfrm>
            <a:off x="533400" y="1447800"/>
            <a:ext cx="2514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600">
                <a:solidFill>
                  <a:srgbClr val="00CC99"/>
                </a:solidFill>
              </a:rPr>
              <a:t>Bison</a:t>
            </a:r>
          </a:p>
        </p:txBody>
      </p:sp>
      <p:pic>
        <p:nvPicPr>
          <p:cNvPr id="84996" name="Picture 8" descr="bis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143125"/>
            <a:ext cx="5486400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522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304800"/>
            <a:ext cx="8229600" cy="762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3600" b="1" dirty="0" smtClean="0">
                <a:solidFill>
                  <a:schemeClr val="bg1"/>
                </a:solidFill>
              </a:rPr>
              <a:t>Animals of the </a:t>
            </a:r>
            <a:r>
              <a:rPr lang="en-US" altLang="en-US" sz="3600" b="1" dirty="0" smtClean="0">
                <a:solidFill>
                  <a:schemeClr val="bg1"/>
                </a:solidFill>
              </a:rPr>
              <a:t>Grassland</a:t>
            </a:r>
            <a:endParaRPr lang="en-US" altLang="en-US" sz="3600" b="1" dirty="0" smtClean="0">
              <a:solidFill>
                <a:schemeClr val="bg1"/>
              </a:solidFill>
            </a:endParaRP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533400" y="1447800"/>
            <a:ext cx="3657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600">
                <a:solidFill>
                  <a:srgbClr val="00CC99"/>
                </a:solidFill>
              </a:rPr>
              <a:t>Prairie Dog</a:t>
            </a:r>
          </a:p>
        </p:txBody>
      </p:sp>
      <p:pic>
        <p:nvPicPr>
          <p:cNvPr id="86020" name="Picture 5" descr="prairie-dog-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93925"/>
            <a:ext cx="7086600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643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Animals of the Savanna (Africa)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140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7400"/>
            <a:ext cx="8001000" cy="4233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048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bg1"/>
                </a:solidFill>
              </a:rPr>
              <a:t>Desert</a:t>
            </a: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533400" y="838200"/>
            <a:ext cx="822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CC99"/>
                </a:solidFill>
              </a:rPr>
              <a:t>The driest biome on Earth</a:t>
            </a:r>
          </a:p>
        </p:txBody>
      </p:sp>
      <p:pic>
        <p:nvPicPr>
          <p:cNvPr id="87044" name="Picture 6" descr="dese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109788"/>
            <a:ext cx="7391400" cy="451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521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3886200" cy="5791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600" smtClean="0">
                <a:solidFill>
                  <a:schemeClr val="bg1"/>
                </a:solidFill>
              </a:rPr>
              <a:t>  </a:t>
            </a:r>
            <a:r>
              <a:rPr lang="en-US" altLang="en-US" sz="3600" b="1" smtClean="0">
                <a:solidFill>
                  <a:schemeClr val="bg1"/>
                </a:solidFill>
              </a:rPr>
              <a:t>Desert</a:t>
            </a:r>
          </a:p>
          <a:p>
            <a:pPr eaLnBrk="1" hangingPunct="1">
              <a:buFontTx/>
              <a:buNone/>
            </a:pPr>
            <a:endParaRPr lang="en-US" altLang="en-US" sz="3600" b="1" smtClean="0">
              <a:solidFill>
                <a:schemeClr val="bg1"/>
              </a:solidFill>
            </a:endParaRPr>
          </a:p>
          <a:p>
            <a:pPr eaLnBrk="1" hangingPunct="1"/>
            <a:r>
              <a:rPr lang="en-US" altLang="en-US" b="1" smtClean="0">
                <a:solidFill>
                  <a:schemeClr val="accent1"/>
                </a:solidFill>
              </a:rPr>
              <a:t>Hot days/cold nights</a:t>
            </a:r>
          </a:p>
        </p:txBody>
      </p:sp>
      <p:pic>
        <p:nvPicPr>
          <p:cNvPr id="88067" name="Picture 7" descr="moon-over-dese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609600"/>
            <a:ext cx="3806825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493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3886200" cy="5791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600" smtClean="0">
                <a:solidFill>
                  <a:schemeClr val="bg1"/>
                </a:solidFill>
              </a:rPr>
              <a:t>  </a:t>
            </a:r>
            <a:r>
              <a:rPr lang="en-US" altLang="en-US" sz="3600" b="1" smtClean="0">
                <a:solidFill>
                  <a:schemeClr val="bg1"/>
                </a:solidFill>
              </a:rPr>
              <a:t>Desert</a:t>
            </a:r>
          </a:p>
          <a:p>
            <a:pPr eaLnBrk="1" hangingPunct="1">
              <a:buFontTx/>
              <a:buNone/>
            </a:pPr>
            <a:endParaRPr lang="en-US" altLang="en-US" sz="3600" b="1" smtClean="0">
              <a:solidFill>
                <a:schemeClr val="bg1"/>
              </a:solidFill>
            </a:endParaRPr>
          </a:p>
          <a:p>
            <a:pPr eaLnBrk="1" hangingPunct="1"/>
            <a:r>
              <a:rPr lang="en-US" altLang="en-US" b="1" smtClean="0">
                <a:solidFill>
                  <a:schemeClr val="accent1"/>
                </a:solidFill>
              </a:rPr>
              <a:t>Very little rainfall</a:t>
            </a:r>
          </a:p>
          <a:p>
            <a:pPr eaLnBrk="1" hangingPunct="1">
              <a:buFontTx/>
              <a:buNone/>
            </a:pPr>
            <a:endParaRPr lang="en-US" altLang="en-US" b="1" smtClean="0">
              <a:solidFill>
                <a:schemeClr val="accent1"/>
              </a:solidFill>
            </a:endParaRPr>
          </a:p>
          <a:p>
            <a:pPr eaLnBrk="1" hangingPunct="1"/>
            <a:r>
              <a:rPr lang="en-US" altLang="en-US" b="1" smtClean="0">
                <a:solidFill>
                  <a:schemeClr val="accent1"/>
                </a:solidFill>
              </a:rPr>
              <a:t>Less than</a:t>
            </a:r>
          </a:p>
          <a:p>
            <a:pPr eaLnBrk="1" hangingPunct="1">
              <a:buFontTx/>
              <a:buNone/>
            </a:pPr>
            <a:r>
              <a:rPr lang="en-US" altLang="en-US" b="1" smtClean="0">
                <a:solidFill>
                  <a:schemeClr val="accent1"/>
                </a:solidFill>
              </a:rPr>
              <a:t>	25 cm precipitation yearly</a:t>
            </a:r>
          </a:p>
          <a:p>
            <a:pPr eaLnBrk="1" hangingPunct="1"/>
            <a:endParaRPr lang="en-US" altLang="en-US" b="1" smtClean="0">
              <a:solidFill>
                <a:schemeClr val="accent1"/>
              </a:solidFill>
            </a:endParaRPr>
          </a:p>
        </p:txBody>
      </p:sp>
      <p:pic>
        <p:nvPicPr>
          <p:cNvPr id="89091" name="Picture 5" descr="dese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762000"/>
            <a:ext cx="462915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298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3886200" cy="5791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600" smtClean="0">
                <a:solidFill>
                  <a:schemeClr val="bg1"/>
                </a:solidFill>
              </a:rPr>
              <a:t>  </a:t>
            </a:r>
            <a:r>
              <a:rPr lang="en-US" altLang="en-US" sz="3600" b="1" smtClean="0">
                <a:solidFill>
                  <a:schemeClr val="bg1"/>
                </a:solidFill>
              </a:rPr>
              <a:t>Desert</a:t>
            </a:r>
          </a:p>
          <a:p>
            <a:pPr eaLnBrk="1" hangingPunct="1">
              <a:buFontTx/>
              <a:buNone/>
            </a:pPr>
            <a:endParaRPr lang="en-US" altLang="en-US" sz="3600" b="1" smtClean="0">
              <a:solidFill>
                <a:schemeClr val="bg1"/>
              </a:solidFill>
            </a:endParaRPr>
          </a:p>
          <a:p>
            <a:pPr eaLnBrk="1" hangingPunct="1"/>
            <a:r>
              <a:rPr lang="en-US" altLang="en-US" b="1" smtClean="0">
                <a:solidFill>
                  <a:schemeClr val="accent1"/>
                </a:solidFill>
              </a:rPr>
              <a:t>The soil ranges from gravel to sand.</a:t>
            </a:r>
          </a:p>
          <a:p>
            <a:pPr eaLnBrk="1" hangingPunct="1">
              <a:buFontTx/>
              <a:buNone/>
            </a:pPr>
            <a:endParaRPr lang="en-US" altLang="en-US" b="1" smtClean="0">
              <a:solidFill>
                <a:schemeClr val="accent1"/>
              </a:solidFill>
            </a:endParaRPr>
          </a:p>
          <a:p>
            <a:pPr eaLnBrk="1" hangingPunct="1"/>
            <a:r>
              <a:rPr lang="en-US" altLang="en-US" b="1" smtClean="0">
                <a:solidFill>
                  <a:schemeClr val="accent1"/>
                </a:solidFill>
              </a:rPr>
              <a:t>Soil is nutrient poor.</a:t>
            </a:r>
          </a:p>
        </p:txBody>
      </p:sp>
      <p:pic>
        <p:nvPicPr>
          <p:cNvPr id="90115" name="Picture 5" descr="dese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990600"/>
            <a:ext cx="4572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814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Tropical Rain Forest Layers of Vegetation</a:t>
            </a:r>
          </a:p>
        </p:txBody>
      </p:sp>
      <p:pic>
        <p:nvPicPr>
          <p:cNvPr id="64515" name="Picture 8" descr="RAINFSTRA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0"/>
            <a:ext cx="6858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241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229600" cy="685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3600" b="1" smtClean="0">
                <a:solidFill>
                  <a:schemeClr val="accent1"/>
                </a:solidFill>
              </a:rPr>
              <a:t>Plants of the Desert</a:t>
            </a:r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457200" y="1752600"/>
            <a:ext cx="7543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3600">
              <a:solidFill>
                <a:srgbClr val="FFFFFF"/>
              </a:solidFill>
            </a:endParaRPr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457200" y="1066800"/>
            <a:ext cx="8458200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FFFFFF"/>
                </a:solidFill>
              </a:rPr>
              <a:t>Desert plants have evolved adaptations to help them survive in the extreme temperatures and dryness of this biome.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600">
                <a:solidFill>
                  <a:srgbClr val="00CC99"/>
                </a:solidFill>
              </a:rPr>
              <a:t>Examples: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600">
                <a:solidFill>
                  <a:srgbClr val="00CC99"/>
                </a:solidFill>
              </a:rPr>
              <a:t>Cactus</a:t>
            </a:r>
          </a:p>
        </p:txBody>
      </p:sp>
    </p:spTree>
    <p:extLst>
      <p:ext uri="{BB962C8B-B14F-4D97-AF65-F5344CB8AC3E}">
        <p14:creationId xmlns:p14="http://schemas.microsoft.com/office/powerpoint/2010/main" val="62424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0"/>
            <a:ext cx="8610600" cy="762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3600" smtClean="0">
                <a:solidFill>
                  <a:schemeClr val="bg1"/>
                </a:solidFill>
              </a:rPr>
              <a:t> </a:t>
            </a:r>
            <a:r>
              <a:rPr lang="en-US" altLang="en-US" sz="3600" b="1" smtClean="0">
                <a:solidFill>
                  <a:schemeClr val="bg1"/>
                </a:solidFill>
              </a:rPr>
              <a:t>Plants of the Desert</a:t>
            </a: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533400" y="838200"/>
            <a:ext cx="80010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600">
                <a:solidFill>
                  <a:srgbClr val="00CC99"/>
                </a:solidFill>
              </a:rPr>
              <a:t>Cactus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600">
                <a:solidFill>
                  <a:srgbClr val="00CC99"/>
                </a:solidFill>
              </a:rPr>
              <a:t>		</a:t>
            </a:r>
          </a:p>
        </p:txBody>
      </p:sp>
      <p:pic>
        <p:nvPicPr>
          <p:cNvPr id="92164" name="Picture 6" descr="sagua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62200"/>
            <a:ext cx="3657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5" name="Picture 8" descr="prickly-pear-s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14600"/>
            <a:ext cx="43434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081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229600" cy="685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3600" b="1" smtClean="0">
                <a:solidFill>
                  <a:schemeClr val="accent1"/>
                </a:solidFill>
              </a:rPr>
              <a:t>Animals of the Desert</a:t>
            </a:r>
          </a:p>
        </p:txBody>
      </p:sp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457200" y="1752600"/>
            <a:ext cx="7543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3600">
              <a:solidFill>
                <a:srgbClr val="FFFFFF"/>
              </a:solidFill>
            </a:endParaRPr>
          </a:p>
        </p:txBody>
      </p:sp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685800" y="1066800"/>
            <a:ext cx="7467600" cy="531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600" dirty="0">
                <a:solidFill>
                  <a:srgbClr val="FFFFFF"/>
                </a:solidFill>
              </a:rPr>
              <a:t>The animals of the desert are adapted to the hot temperatures.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600" dirty="0">
                <a:solidFill>
                  <a:srgbClr val="00CC99"/>
                </a:solidFill>
              </a:rPr>
              <a:t>Examples: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dirty="0">
                <a:solidFill>
                  <a:srgbClr val="00CC99"/>
                </a:solidFill>
              </a:rPr>
              <a:t>Lizards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dirty="0">
                <a:solidFill>
                  <a:srgbClr val="00CC99"/>
                </a:solidFill>
              </a:rPr>
              <a:t>Camels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dirty="0">
                <a:solidFill>
                  <a:srgbClr val="00CC99"/>
                </a:solidFill>
              </a:rPr>
              <a:t>Snakes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dirty="0">
                <a:solidFill>
                  <a:srgbClr val="00CC99"/>
                </a:solidFill>
              </a:rPr>
              <a:t>Scorpions</a:t>
            </a:r>
          </a:p>
        </p:txBody>
      </p:sp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4648200" y="3200400"/>
            <a:ext cx="4114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dirty="0">
                <a:solidFill>
                  <a:srgbClr val="00CC99"/>
                </a:solidFill>
              </a:rPr>
              <a:t>Gila Monster</a:t>
            </a:r>
          </a:p>
        </p:txBody>
      </p:sp>
    </p:spTree>
    <p:extLst>
      <p:ext uri="{BB962C8B-B14F-4D97-AF65-F5344CB8AC3E}">
        <p14:creationId xmlns:p14="http://schemas.microsoft.com/office/powerpoint/2010/main" val="146469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304800"/>
            <a:ext cx="8229600" cy="762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3600" b="1" smtClean="0">
                <a:solidFill>
                  <a:schemeClr val="bg1"/>
                </a:solidFill>
              </a:rPr>
              <a:t>Animals of the Desert</a:t>
            </a:r>
          </a:p>
        </p:txBody>
      </p:sp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533400" y="1143000"/>
            <a:ext cx="83820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600">
                <a:solidFill>
                  <a:srgbClr val="00CC99"/>
                </a:solidFill>
              </a:rPr>
              <a:t>Lizards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600">
                <a:solidFill>
                  <a:srgbClr val="00CC99"/>
                </a:solidFill>
              </a:rPr>
              <a:t>Desert Iguana		Frilled Lizard</a:t>
            </a:r>
          </a:p>
        </p:txBody>
      </p:sp>
      <p:pic>
        <p:nvPicPr>
          <p:cNvPr id="94212" name="Picture 6" descr="herp-d-dorsal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90800"/>
            <a:ext cx="3886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3" name="Picture 8" descr="Frilled%20Lizar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590800"/>
            <a:ext cx="4648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438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304800"/>
            <a:ext cx="8229600" cy="762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3600" b="1" smtClean="0">
                <a:solidFill>
                  <a:schemeClr val="bg1"/>
                </a:solidFill>
              </a:rPr>
              <a:t>Animals of the Desert</a:t>
            </a:r>
          </a:p>
        </p:txBody>
      </p:sp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685800" y="1066800"/>
            <a:ext cx="2514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600">
                <a:solidFill>
                  <a:srgbClr val="00CC99"/>
                </a:solidFill>
              </a:rPr>
              <a:t>Camel</a:t>
            </a:r>
          </a:p>
        </p:txBody>
      </p:sp>
      <p:pic>
        <p:nvPicPr>
          <p:cNvPr id="95236" name="Picture 5" descr="cam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81200"/>
            <a:ext cx="5867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469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304800"/>
            <a:ext cx="8229600" cy="762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3600" b="1" smtClean="0">
                <a:solidFill>
                  <a:schemeClr val="bg1"/>
                </a:solidFill>
              </a:rPr>
              <a:t>Animals of the Desert</a:t>
            </a:r>
          </a:p>
        </p:txBody>
      </p:sp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0" y="1066800"/>
            <a:ext cx="89154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600">
                <a:solidFill>
                  <a:srgbClr val="00CC99"/>
                </a:solidFill>
              </a:rPr>
              <a:t>Snakes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CC99"/>
                </a:solidFill>
              </a:rPr>
              <a:t>Diamondback Rattlesnake		  Sidewinder</a:t>
            </a:r>
          </a:p>
        </p:txBody>
      </p:sp>
      <p:pic>
        <p:nvPicPr>
          <p:cNvPr id="96260" name="Picture 5" descr="diamondba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62200"/>
            <a:ext cx="4267200" cy="425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1" name="Picture 7" descr="snak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362200"/>
            <a:ext cx="380682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748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304800"/>
            <a:ext cx="8229600" cy="762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3600" b="1" smtClean="0">
                <a:solidFill>
                  <a:schemeClr val="bg1"/>
                </a:solidFill>
              </a:rPr>
              <a:t>Animals of the Desert</a:t>
            </a:r>
          </a:p>
        </p:txBody>
      </p:sp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533400" y="1447800"/>
            <a:ext cx="2514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600">
                <a:solidFill>
                  <a:srgbClr val="00CC99"/>
                </a:solidFill>
              </a:rPr>
              <a:t>Scorpion</a:t>
            </a:r>
          </a:p>
        </p:txBody>
      </p:sp>
      <p:pic>
        <p:nvPicPr>
          <p:cNvPr id="97284" name="Picture 5" descr="scorp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133600"/>
            <a:ext cx="5715000" cy="446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235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304800"/>
            <a:ext cx="8229600" cy="762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3600" b="1" smtClean="0">
                <a:solidFill>
                  <a:schemeClr val="bg1"/>
                </a:solidFill>
              </a:rPr>
              <a:t>Animals of the Desert</a:t>
            </a:r>
          </a:p>
        </p:txBody>
      </p:sp>
      <p:sp>
        <p:nvSpPr>
          <p:cNvPr id="99331" name="Text Box 3"/>
          <p:cNvSpPr txBox="1">
            <a:spLocks noChangeArrowheads="1"/>
          </p:cNvSpPr>
          <p:nvPr/>
        </p:nvSpPr>
        <p:spPr bwMode="auto">
          <a:xfrm>
            <a:off x="533400" y="1447800"/>
            <a:ext cx="4953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600">
                <a:solidFill>
                  <a:srgbClr val="00CC99"/>
                </a:solidFill>
              </a:rPr>
              <a:t>Gila Monster</a:t>
            </a:r>
          </a:p>
        </p:txBody>
      </p:sp>
      <p:pic>
        <p:nvPicPr>
          <p:cNvPr id="99332" name="Picture 5" descr="gi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09800"/>
            <a:ext cx="6324600" cy="423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734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458200" cy="1295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4200" b="1" smtClean="0">
                <a:solidFill>
                  <a:schemeClr val="bg1"/>
                </a:solidFill>
              </a:rPr>
              <a:t>Life in the Tropical Rain Forest</a:t>
            </a: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457200" y="1752600"/>
            <a:ext cx="7543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3600">
              <a:solidFill>
                <a:srgbClr val="FFFFFF"/>
              </a:solidFill>
            </a:endParaRPr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838200" y="1752600"/>
            <a:ext cx="74676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600">
                <a:solidFill>
                  <a:srgbClr val="00CC99"/>
                </a:solidFill>
              </a:rPr>
              <a:t>The tropical rain forest is a lush, productive ecosystem containing more than half of all the species that live on Earth.</a:t>
            </a:r>
          </a:p>
        </p:txBody>
      </p:sp>
    </p:spTree>
    <p:extLst>
      <p:ext uri="{BB962C8B-B14F-4D97-AF65-F5344CB8AC3E}">
        <p14:creationId xmlns:p14="http://schemas.microsoft.com/office/powerpoint/2010/main" val="221538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229600" cy="685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3600" b="1" smtClean="0">
                <a:solidFill>
                  <a:schemeClr val="accent1"/>
                </a:solidFill>
              </a:rPr>
              <a:t>Plants of the Tropical Rain Forest</a:t>
            </a: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457200" y="1752600"/>
            <a:ext cx="7543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3600">
              <a:solidFill>
                <a:srgbClr val="FFFFFF"/>
              </a:solidFill>
            </a:endParaRP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762000" y="1066800"/>
            <a:ext cx="7467600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dirty="0">
              <a:solidFill>
                <a:srgbClr val="00CC99"/>
              </a:solidFill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dirty="0">
                <a:solidFill>
                  <a:srgbClr val="00CC99"/>
                </a:solidFill>
              </a:rPr>
              <a:t>Examples: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CC99"/>
                </a:solidFill>
              </a:rPr>
              <a:t>Mahogany trees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CC99"/>
                </a:solidFill>
              </a:rPr>
              <a:t>Bromeliads and orchids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CC99"/>
                </a:solidFill>
              </a:rPr>
              <a:t>Giant ferns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CC99"/>
                </a:solidFill>
              </a:rPr>
              <a:t>Many flowering plants</a:t>
            </a:r>
          </a:p>
        </p:txBody>
      </p:sp>
    </p:spTree>
    <p:extLst>
      <p:ext uri="{BB962C8B-B14F-4D97-AF65-F5344CB8AC3E}">
        <p14:creationId xmlns:p14="http://schemas.microsoft.com/office/powerpoint/2010/main" val="355418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0"/>
            <a:ext cx="8153400" cy="1295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3600" b="1" smtClean="0">
                <a:solidFill>
                  <a:schemeClr val="bg1"/>
                </a:solidFill>
              </a:rPr>
              <a:t>Plants of the Tropical Rain Forest</a:t>
            </a: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457200" y="1752600"/>
            <a:ext cx="7543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3600">
              <a:solidFill>
                <a:srgbClr val="FFFFFF"/>
              </a:solidFill>
            </a:endParaRP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304800" y="1219200"/>
            <a:ext cx="381000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600">
                <a:solidFill>
                  <a:srgbClr val="00CC99"/>
                </a:solidFill>
              </a:rPr>
              <a:t>Mahogany tree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en-US" sz="3600">
              <a:solidFill>
                <a:srgbClr val="00CC99"/>
              </a:solidFill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600">
                <a:solidFill>
                  <a:srgbClr val="00CC99"/>
                </a:solidFill>
              </a:rPr>
              <a:t>Notice how the roots rise above the ground to help support this giant tree!</a:t>
            </a:r>
          </a:p>
        </p:txBody>
      </p:sp>
      <p:pic>
        <p:nvPicPr>
          <p:cNvPr id="67589" name="Picture 7" descr="Mahogany%20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219200"/>
            <a:ext cx="3863975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77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0"/>
            <a:ext cx="8153400" cy="1295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3600" b="1" smtClean="0">
                <a:solidFill>
                  <a:schemeClr val="bg1"/>
                </a:solidFill>
              </a:rPr>
              <a:t>Plants of the Tropical Rain Forest</a:t>
            </a: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457200" y="1752600"/>
            <a:ext cx="7543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3600">
              <a:solidFill>
                <a:srgbClr val="FFFFFF"/>
              </a:solidFill>
            </a:endParaRP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304800" y="1219200"/>
            <a:ext cx="3810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600">
                <a:solidFill>
                  <a:srgbClr val="00CC99"/>
                </a:solidFill>
              </a:rPr>
              <a:t>Bromeliads</a:t>
            </a:r>
          </a:p>
        </p:txBody>
      </p:sp>
      <p:pic>
        <p:nvPicPr>
          <p:cNvPr id="68613" name="Picture 7" descr="bromeliads329x4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4038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4" name="Picture 9" descr="Brom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81200"/>
            <a:ext cx="3657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496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0"/>
            <a:ext cx="8153400" cy="1295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3600" b="1" smtClean="0">
                <a:solidFill>
                  <a:schemeClr val="bg1"/>
                </a:solidFill>
              </a:rPr>
              <a:t>Plants of the Tropical Rain Forest</a:t>
            </a: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457200" y="1752600"/>
            <a:ext cx="7543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3600">
              <a:solidFill>
                <a:srgbClr val="FFFFFF"/>
              </a:solidFill>
            </a:endParaRPr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304800" y="1219200"/>
            <a:ext cx="3810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600">
                <a:solidFill>
                  <a:srgbClr val="00CC99"/>
                </a:solidFill>
              </a:rPr>
              <a:t>Orchids</a:t>
            </a:r>
          </a:p>
        </p:txBody>
      </p:sp>
      <p:pic>
        <p:nvPicPr>
          <p:cNvPr id="69637" name="Picture 7" descr="dendrobiumaemulumbb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57400"/>
            <a:ext cx="4267200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8" name="Picture 9" descr="007_Tree_with_Orchi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71600"/>
            <a:ext cx="4068763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874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0"/>
            <a:ext cx="8153400" cy="1295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3600" b="1" smtClean="0">
                <a:solidFill>
                  <a:schemeClr val="bg1"/>
                </a:solidFill>
              </a:rPr>
              <a:t>Plants of the Tropical Rain Forest</a:t>
            </a: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457200" y="1752600"/>
            <a:ext cx="7543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3600">
              <a:solidFill>
                <a:srgbClr val="FFFFFF"/>
              </a:solidFill>
            </a:endParaRP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304800" y="1219200"/>
            <a:ext cx="3810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600">
                <a:solidFill>
                  <a:srgbClr val="00CC99"/>
                </a:solidFill>
              </a:rPr>
              <a:t>Giant ferns</a:t>
            </a:r>
          </a:p>
        </p:txBody>
      </p:sp>
      <p:pic>
        <p:nvPicPr>
          <p:cNvPr id="70661" name="Picture 7" descr="1072_rainforest_fer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20875"/>
            <a:ext cx="6583363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295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442</Words>
  <Application>Microsoft Office PowerPoint</Application>
  <PresentationFormat>On-screen Show (4:3)</PresentationFormat>
  <Paragraphs>151</Paragraphs>
  <Slides>37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Default Design</vt:lpstr>
      <vt:lpstr>PowerPoint Presentation</vt:lpstr>
      <vt:lpstr>PowerPoint Presentation</vt:lpstr>
      <vt:lpstr>Tropical Rain Forest Layers of Vegetation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Grassland/Savanna/Prairie</vt:lpstr>
      <vt:lpstr>PowerPoint Presentation</vt:lpstr>
      <vt:lpstr>PowerPoint Presentation</vt:lpstr>
      <vt:lpstr>Animals of the Savanna (Africa)</vt:lpstr>
      <vt:lpstr>Desert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Hickory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Gore, Alicia (LGV)</dc:creator>
  <cp:lastModifiedBy>Gore, Alicia (LGV)</cp:lastModifiedBy>
  <cp:revision>1</cp:revision>
  <dcterms:created xsi:type="dcterms:W3CDTF">2020-02-19T17:17:59Z</dcterms:created>
  <dcterms:modified xsi:type="dcterms:W3CDTF">2020-02-19T17:18:26Z</dcterms:modified>
</cp:coreProperties>
</file>